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78" r:id="rId5"/>
    <p:sldId id="297" r:id="rId6"/>
    <p:sldId id="265" r:id="rId7"/>
    <p:sldId id="291" r:id="rId8"/>
    <p:sldId id="292" r:id="rId9"/>
    <p:sldId id="293" r:id="rId10"/>
    <p:sldId id="267" r:id="rId11"/>
    <p:sldId id="285" r:id="rId12"/>
    <p:sldId id="286" r:id="rId13"/>
    <p:sldId id="268" r:id="rId14"/>
    <p:sldId id="284" r:id="rId15"/>
    <p:sldId id="287" r:id="rId16"/>
    <p:sldId id="288" r:id="rId17"/>
    <p:sldId id="271" r:id="rId18"/>
    <p:sldId id="272" r:id="rId19"/>
    <p:sldId id="274" r:id="rId20"/>
    <p:sldId id="294"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17" autoAdjust="0"/>
    <p:restoredTop sz="94660"/>
  </p:normalViewPr>
  <p:slideViewPr>
    <p:cSldViewPr snapToGrid="0">
      <p:cViewPr varScale="1">
        <p:scale>
          <a:sx n="160" d="100"/>
          <a:sy n="160" d="100"/>
        </p:scale>
        <p:origin x="11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7/14/20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1299205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26th June but were registered up to 4th July.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31/05/2020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887863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2004850"/>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29" y="2345019"/>
            <a:ext cx="5534803" cy="2818650"/>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25864" cy="307777"/>
          </a:xfrm>
          <a:prstGeom prst="rect">
            <a:avLst/>
          </a:prstGeom>
          <a:noFill/>
        </p:spPr>
        <p:txBody>
          <a:bodyPr wrap="none" rtlCol="0">
            <a:spAutoFit/>
          </a:bodyPr>
          <a:lstStyle/>
          <a:p>
            <a:r>
              <a:rPr lang="en-US" sz="1400" b="1" dirty="0"/>
              <a:t>All cause mortality; West Sussex; week ending 26</a:t>
            </a:r>
            <a:r>
              <a:rPr lang="en-US" sz="1400" b="1" baseline="30000" dirty="0"/>
              <a:t>th</a:t>
            </a:r>
            <a:r>
              <a:rPr lang="en-US" sz="1400" b="1" dirty="0"/>
              <a:t> June</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28" y="297018"/>
            <a:ext cx="5534802" cy="2049927"/>
          </a:xfrm>
          <a:prstGeom prst="rect">
            <a:avLst/>
          </a:prstGeom>
        </p:spPr>
      </p:pic>
      <p:graphicFrame>
        <p:nvGraphicFramePr>
          <p:cNvPr id="7" name="Table 6">
            <a:extLst>
              <a:ext uri="{FF2B5EF4-FFF2-40B4-BE49-F238E27FC236}">
                <a16:creationId xmlns:a16="http://schemas.microsoft.com/office/drawing/2014/main" id="{085BC1E6-E311-4A4E-BCA7-38CC830D9C2D}"/>
              </a:ext>
            </a:extLst>
          </p:cNvPr>
          <p:cNvGraphicFramePr>
            <a:graphicFrameLocks noGrp="1"/>
          </p:cNvGraphicFramePr>
          <p:nvPr>
            <p:extLst>
              <p:ext uri="{D42A27DB-BD31-4B8C-83A1-F6EECF244321}">
                <p14:modId xmlns:p14="http://schemas.microsoft.com/office/powerpoint/2010/main" val="1012011877"/>
              </p:ext>
            </p:extLst>
          </p:nvPr>
        </p:nvGraphicFramePr>
        <p:xfrm>
          <a:off x="0" y="5198350"/>
          <a:ext cx="12192006" cy="1440327"/>
        </p:xfrm>
        <a:graphic>
          <a:graphicData uri="http://schemas.openxmlformats.org/drawingml/2006/table">
            <a:tbl>
              <a:tblPr/>
              <a:tblGrid>
                <a:gridCol w="647114">
                  <a:extLst>
                    <a:ext uri="{9D8B030D-6E8A-4147-A177-3AD203B41FA5}">
                      <a16:colId xmlns:a16="http://schemas.microsoft.com/office/drawing/2014/main" val="1998575075"/>
                    </a:ext>
                  </a:extLst>
                </a:gridCol>
                <a:gridCol w="393667">
                  <a:extLst>
                    <a:ext uri="{9D8B030D-6E8A-4147-A177-3AD203B41FA5}">
                      <a16:colId xmlns:a16="http://schemas.microsoft.com/office/drawing/2014/main" val="4082139058"/>
                    </a:ext>
                  </a:extLst>
                </a:gridCol>
                <a:gridCol w="446049">
                  <a:extLst>
                    <a:ext uri="{9D8B030D-6E8A-4147-A177-3AD203B41FA5}">
                      <a16:colId xmlns:a16="http://schemas.microsoft.com/office/drawing/2014/main" val="1877115370"/>
                    </a:ext>
                  </a:extLst>
                </a:gridCol>
                <a:gridCol w="446049">
                  <a:extLst>
                    <a:ext uri="{9D8B030D-6E8A-4147-A177-3AD203B41FA5}">
                      <a16:colId xmlns:a16="http://schemas.microsoft.com/office/drawing/2014/main" val="696609331"/>
                    </a:ext>
                  </a:extLst>
                </a:gridCol>
                <a:gridCol w="446049">
                  <a:extLst>
                    <a:ext uri="{9D8B030D-6E8A-4147-A177-3AD203B41FA5}">
                      <a16:colId xmlns:a16="http://schemas.microsoft.com/office/drawing/2014/main" val="945435690"/>
                    </a:ext>
                  </a:extLst>
                </a:gridCol>
                <a:gridCol w="446049">
                  <a:extLst>
                    <a:ext uri="{9D8B030D-6E8A-4147-A177-3AD203B41FA5}">
                      <a16:colId xmlns:a16="http://schemas.microsoft.com/office/drawing/2014/main" val="4099392816"/>
                    </a:ext>
                  </a:extLst>
                </a:gridCol>
                <a:gridCol w="446049">
                  <a:extLst>
                    <a:ext uri="{9D8B030D-6E8A-4147-A177-3AD203B41FA5}">
                      <a16:colId xmlns:a16="http://schemas.microsoft.com/office/drawing/2014/main" val="2492613715"/>
                    </a:ext>
                  </a:extLst>
                </a:gridCol>
                <a:gridCol w="446049">
                  <a:extLst>
                    <a:ext uri="{9D8B030D-6E8A-4147-A177-3AD203B41FA5}">
                      <a16:colId xmlns:a16="http://schemas.microsoft.com/office/drawing/2014/main" val="4065020466"/>
                    </a:ext>
                  </a:extLst>
                </a:gridCol>
                <a:gridCol w="446049">
                  <a:extLst>
                    <a:ext uri="{9D8B030D-6E8A-4147-A177-3AD203B41FA5}">
                      <a16:colId xmlns:a16="http://schemas.microsoft.com/office/drawing/2014/main" val="1865002551"/>
                    </a:ext>
                  </a:extLst>
                </a:gridCol>
                <a:gridCol w="446049">
                  <a:extLst>
                    <a:ext uri="{9D8B030D-6E8A-4147-A177-3AD203B41FA5}">
                      <a16:colId xmlns:a16="http://schemas.microsoft.com/office/drawing/2014/main" val="3813846355"/>
                    </a:ext>
                  </a:extLst>
                </a:gridCol>
                <a:gridCol w="446049">
                  <a:extLst>
                    <a:ext uri="{9D8B030D-6E8A-4147-A177-3AD203B41FA5}">
                      <a16:colId xmlns:a16="http://schemas.microsoft.com/office/drawing/2014/main" val="234630756"/>
                    </a:ext>
                  </a:extLst>
                </a:gridCol>
                <a:gridCol w="446049">
                  <a:extLst>
                    <a:ext uri="{9D8B030D-6E8A-4147-A177-3AD203B41FA5}">
                      <a16:colId xmlns:a16="http://schemas.microsoft.com/office/drawing/2014/main" val="3725478471"/>
                    </a:ext>
                  </a:extLst>
                </a:gridCol>
                <a:gridCol w="446049">
                  <a:extLst>
                    <a:ext uri="{9D8B030D-6E8A-4147-A177-3AD203B41FA5}">
                      <a16:colId xmlns:a16="http://schemas.microsoft.com/office/drawing/2014/main" val="2828013913"/>
                    </a:ext>
                  </a:extLst>
                </a:gridCol>
                <a:gridCol w="446049">
                  <a:extLst>
                    <a:ext uri="{9D8B030D-6E8A-4147-A177-3AD203B41FA5}">
                      <a16:colId xmlns:a16="http://schemas.microsoft.com/office/drawing/2014/main" val="2637868432"/>
                    </a:ext>
                  </a:extLst>
                </a:gridCol>
                <a:gridCol w="446049">
                  <a:extLst>
                    <a:ext uri="{9D8B030D-6E8A-4147-A177-3AD203B41FA5}">
                      <a16:colId xmlns:a16="http://schemas.microsoft.com/office/drawing/2014/main" val="1956483777"/>
                    </a:ext>
                  </a:extLst>
                </a:gridCol>
                <a:gridCol w="446049">
                  <a:extLst>
                    <a:ext uri="{9D8B030D-6E8A-4147-A177-3AD203B41FA5}">
                      <a16:colId xmlns:a16="http://schemas.microsoft.com/office/drawing/2014/main" val="1653521048"/>
                    </a:ext>
                  </a:extLst>
                </a:gridCol>
                <a:gridCol w="446049">
                  <a:extLst>
                    <a:ext uri="{9D8B030D-6E8A-4147-A177-3AD203B41FA5}">
                      <a16:colId xmlns:a16="http://schemas.microsoft.com/office/drawing/2014/main" val="2665635879"/>
                    </a:ext>
                  </a:extLst>
                </a:gridCol>
                <a:gridCol w="446049">
                  <a:extLst>
                    <a:ext uri="{9D8B030D-6E8A-4147-A177-3AD203B41FA5}">
                      <a16:colId xmlns:a16="http://schemas.microsoft.com/office/drawing/2014/main" val="2210826613"/>
                    </a:ext>
                  </a:extLst>
                </a:gridCol>
                <a:gridCol w="446049">
                  <a:extLst>
                    <a:ext uri="{9D8B030D-6E8A-4147-A177-3AD203B41FA5}">
                      <a16:colId xmlns:a16="http://schemas.microsoft.com/office/drawing/2014/main" val="1066874851"/>
                    </a:ext>
                  </a:extLst>
                </a:gridCol>
                <a:gridCol w="446049">
                  <a:extLst>
                    <a:ext uri="{9D8B030D-6E8A-4147-A177-3AD203B41FA5}">
                      <a16:colId xmlns:a16="http://schemas.microsoft.com/office/drawing/2014/main" val="1570344299"/>
                    </a:ext>
                  </a:extLst>
                </a:gridCol>
                <a:gridCol w="446049">
                  <a:extLst>
                    <a:ext uri="{9D8B030D-6E8A-4147-A177-3AD203B41FA5}">
                      <a16:colId xmlns:a16="http://schemas.microsoft.com/office/drawing/2014/main" val="3799185299"/>
                    </a:ext>
                  </a:extLst>
                </a:gridCol>
                <a:gridCol w="446049">
                  <a:extLst>
                    <a:ext uri="{9D8B030D-6E8A-4147-A177-3AD203B41FA5}">
                      <a16:colId xmlns:a16="http://schemas.microsoft.com/office/drawing/2014/main" val="577733187"/>
                    </a:ext>
                  </a:extLst>
                </a:gridCol>
                <a:gridCol w="446049">
                  <a:extLst>
                    <a:ext uri="{9D8B030D-6E8A-4147-A177-3AD203B41FA5}">
                      <a16:colId xmlns:a16="http://schemas.microsoft.com/office/drawing/2014/main" val="2851271479"/>
                    </a:ext>
                  </a:extLst>
                </a:gridCol>
                <a:gridCol w="446049">
                  <a:extLst>
                    <a:ext uri="{9D8B030D-6E8A-4147-A177-3AD203B41FA5}">
                      <a16:colId xmlns:a16="http://schemas.microsoft.com/office/drawing/2014/main" val="4173096911"/>
                    </a:ext>
                  </a:extLst>
                </a:gridCol>
                <a:gridCol w="446049">
                  <a:extLst>
                    <a:ext uri="{9D8B030D-6E8A-4147-A177-3AD203B41FA5}">
                      <a16:colId xmlns:a16="http://schemas.microsoft.com/office/drawing/2014/main" val="857751430"/>
                    </a:ext>
                  </a:extLst>
                </a:gridCol>
                <a:gridCol w="446049">
                  <a:extLst>
                    <a:ext uri="{9D8B030D-6E8A-4147-A177-3AD203B41FA5}">
                      <a16:colId xmlns:a16="http://schemas.microsoft.com/office/drawing/2014/main" val="1252740657"/>
                    </a:ext>
                  </a:extLst>
                </a:gridCol>
                <a:gridCol w="446049">
                  <a:extLst>
                    <a:ext uri="{9D8B030D-6E8A-4147-A177-3AD203B41FA5}">
                      <a16:colId xmlns:a16="http://schemas.microsoft.com/office/drawing/2014/main" val="2042617685"/>
                    </a:ext>
                  </a:extLst>
                </a:gridCol>
              </a:tblGrid>
              <a:tr h="392817">
                <a:tc>
                  <a:txBody>
                    <a:bodyPr/>
                    <a:lstStyle/>
                    <a:p>
                      <a:pPr algn="l" fontAlgn="t"/>
                      <a:r>
                        <a:rPr lang="en-GB" sz="11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a:t>
                      </a:r>
                      <a:r>
                        <a:rPr lang="en-GB" sz="1100" b="1" i="0" u="none" strike="noStrike" baseline="30000" dirty="0">
                          <a:solidFill>
                            <a:srgbClr val="000000"/>
                          </a:solidFill>
                          <a:effectLst/>
                          <a:latin typeface="Calibri" panose="020F0502020204030204" pitchFamily="34" charset="0"/>
                        </a:rPr>
                        <a:t>rd</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28</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6</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13</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a:t>
                      </a:r>
                      <a:r>
                        <a:rPr lang="en-GB" sz="1100" b="1" i="0" u="none" strike="noStrike" baseline="30000" dirty="0">
                          <a:solidFill>
                            <a:srgbClr val="000000"/>
                          </a:solidFill>
                          <a:effectLst/>
                          <a:latin typeface="Calibri" panose="020F0502020204030204" pitchFamily="34" charset="0"/>
                        </a:rPr>
                        <a:t>rd</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8</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15</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22</a:t>
                      </a:r>
                      <a:r>
                        <a:rPr lang="en-GB" sz="1100" b="1" i="0" u="none" strike="noStrike" baseline="30000" dirty="0">
                          <a:solidFill>
                            <a:srgbClr val="000000"/>
                          </a:solidFill>
                          <a:effectLst/>
                          <a:latin typeface="Calibri" panose="020F0502020204030204" pitchFamily="34" charset="0"/>
                        </a:rPr>
                        <a:t>nd</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29</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5</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12</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19</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26</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Jun</a:t>
                      </a:r>
                      <a:endParaRPr lang="en-GB" sz="1100" b="1" i="0" u="none" strike="noStrike" baseline="30000" dirty="0">
                        <a:solidFill>
                          <a:srgbClr val="000000"/>
                        </a:solidFill>
                        <a:effectLst/>
                        <a:latin typeface="Calibri" panose="020F0502020204030204" pitchFamily="34" charset="0"/>
                      </a:endParaRP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11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19.3%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21.0%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19.1%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17.7%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24.9%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26.0%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11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46.6%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48.4%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44.8%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46.3%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32.9%</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11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26.7%</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11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11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4</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26/06/2020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19th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26th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a:solidFill>
                            <a:srgbClr val="000000"/>
                          </a:solidFill>
                          <a:effectLst/>
                          <a:latin typeface="Calibri" panose="020F0502020204030204" pitchFamily="34" charset="0"/>
                        </a:rPr>
                        <a:t>Brighton and Hove</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26.6 (20.1-34.5)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19.1 (16.3-22.4)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-66.7%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27.9 (24.7-31.3)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 (22.2-26.5)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-21.7%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14,242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31.2 (30.7-31.7)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50601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3</a:t>
            </a:r>
            <a:r>
              <a:rPr lang="en-GB" sz="1400" baseline="30000" dirty="0">
                <a:solidFill>
                  <a:srgbClr val="FF0000"/>
                </a:solidFill>
              </a:rPr>
              <a:t>rd</a:t>
            </a:r>
            <a:r>
              <a:rPr lang="en-GB" sz="1400" dirty="0">
                <a:solidFill>
                  <a:srgbClr val="FF0000"/>
                </a:solidFill>
              </a:rPr>
              <a:t> July.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3rd July there have been 252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29.2% of the 862 deaths notified to CQC between 10th April and 3rd July.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03/07/2020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7" y="3683000"/>
            <a:ext cx="6773326" cy="3174996"/>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7" y="508001"/>
            <a:ext cx="6773326" cy="3174996"/>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05/07/2020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22nd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23rd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25th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27th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30th </a:t>
                      </a:r>
                    </a:p>
                    <a:p>
                      <a:pPr algn="r" fontAlgn="b"/>
                      <a:r>
                        <a:rPr lang="en-GB" sz="900" b="1" i="0" u="none" strike="noStrike" dirty="0">
                          <a:solidFill>
                            <a:srgbClr val="000000"/>
                          </a:solidFill>
                          <a:effectLst/>
                          <a:latin typeface="Calibri" panose="020F0502020204030204" pitchFamily="34" charset="0"/>
                        </a:rPr>
                        <a:t>Jun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2nd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3rd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4th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5th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a:t>
                      </a:r>
                    </a:p>
                    <a:p>
                      <a:pPr algn="r" fontAlgn="b"/>
                      <a:r>
                        <a:rPr lang="en-GB" sz="900" b="1" i="0" u="none" strike="noStrike" dirty="0">
                          <a:solidFill>
                            <a:srgbClr val="000000"/>
                          </a:solidFill>
                          <a:effectLst/>
                          <a:latin typeface="Calibri" panose="020F0502020204030204" pitchFamily="34" charset="0"/>
                        </a:rPr>
                        <a:t>Trust so far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a:t>
                      </a:r>
                    </a:p>
                    <a:p>
                      <a:pPr algn="r" fontAlgn="b"/>
                      <a:r>
                        <a:rPr lang="en-GB" sz="900" b="1" i="0" u="none" strike="noStrike" dirty="0">
                          <a:solidFill>
                            <a:srgbClr val="000000"/>
                          </a:solidFill>
                          <a:effectLst/>
                          <a:latin typeface="Calibri" panose="020F0502020204030204" pitchFamily="34" charset="0"/>
                        </a:rPr>
                        <a:t>per 100,000 emergency </a:t>
                      </a:r>
                    </a:p>
                    <a:p>
                      <a:pPr algn="r" fontAlgn="b"/>
                      <a:r>
                        <a:rPr lang="en-GB" sz="900" b="1" i="0" u="none" strike="noStrike" dirty="0">
                          <a:solidFill>
                            <a:srgbClr val="000000"/>
                          </a:solidFill>
                          <a:effectLst/>
                          <a:latin typeface="Calibri" panose="020F0502020204030204" pitchFamily="34" charset="0"/>
                        </a:rPr>
                        <a:t>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27.2 per 100,000 (23-32)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90</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24.7 per 100,000 (19.8-30.3)</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67.2 per 100,000 (59.2-76)</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23.7 per 100,000 (19.5-28.5)</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28,903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6" y="657361"/>
            <a:ext cx="6556191" cy="3338801"/>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7" y="5867488"/>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a:t>
            </a:r>
            <a:r>
              <a:rPr lang="en-US" sz="1200" b="1"/>
              <a:t>to 05/07/2020</a:t>
            </a:r>
            <a:endParaRPr lang="en-US" sz="1200" b="1" dirty="0"/>
          </a:p>
        </p:txBody>
      </p:sp>
    </p:spTree>
    <p:extLst>
      <p:ext uri="{BB962C8B-B14F-4D97-AF65-F5344CB8AC3E}">
        <p14:creationId xmlns:p14="http://schemas.microsoft.com/office/powerpoint/2010/main" val="4091896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19982" cy="5444407"/>
        </p:xfrm>
        <a:graphic>
          <a:graphicData uri="http://schemas.openxmlformats.org/drawingml/2006/table">
            <a:tbl>
              <a:tblPr/>
              <a:tblGrid>
                <a:gridCol w="900178">
                  <a:extLst>
                    <a:ext uri="{9D8B030D-6E8A-4147-A177-3AD203B41FA5}">
                      <a16:colId xmlns:a16="http://schemas.microsoft.com/office/drawing/2014/main" val="914011533"/>
                    </a:ext>
                  </a:extLst>
                </a:gridCol>
                <a:gridCol w="408454">
                  <a:extLst>
                    <a:ext uri="{9D8B030D-6E8A-4147-A177-3AD203B41FA5}">
                      <a16:colId xmlns:a16="http://schemas.microsoft.com/office/drawing/2014/main" val="1234676251"/>
                    </a:ext>
                  </a:extLst>
                </a:gridCol>
                <a:gridCol w="408454">
                  <a:extLst>
                    <a:ext uri="{9D8B030D-6E8A-4147-A177-3AD203B41FA5}">
                      <a16:colId xmlns:a16="http://schemas.microsoft.com/office/drawing/2014/main" val="4290614221"/>
                    </a:ext>
                  </a:extLst>
                </a:gridCol>
                <a:gridCol w="408454">
                  <a:extLst>
                    <a:ext uri="{9D8B030D-6E8A-4147-A177-3AD203B41FA5}">
                      <a16:colId xmlns:a16="http://schemas.microsoft.com/office/drawing/2014/main" val="3570678717"/>
                    </a:ext>
                  </a:extLst>
                </a:gridCol>
                <a:gridCol w="408454">
                  <a:extLst>
                    <a:ext uri="{9D8B030D-6E8A-4147-A177-3AD203B41FA5}">
                      <a16:colId xmlns:a16="http://schemas.microsoft.com/office/drawing/2014/main" val="3557013875"/>
                    </a:ext>
                  </a:extLst>
                </a:gridCol>
                <a:gridCol w="408454">
                  <a:extLst>
                    <a:ext uri="{9D8B030D-6E8A-4147-A177-3AD203B41FA5}">
                      <a16:colId xmlns:a16="http://schemas.microsoft.com/office/drawing/2014/main" val="3143303423"/>
                    </a:ext>
                  </a:extLst>
                </a:gridCol>
                <a:gridCol w="408454">
                  <a:extLst>
                    <a:ext uri="{9D8B030D-6E8A-4147-A177-3AD203B41FA5}">
                      <a16:colId xmlns:a16="http://schemas.microsoft.com/office/drawing/2014/main" val="811113895"/>
                    </a:ext>
                  </a:extLst>
                </a:gridCol>
                <a:gridCol w="408454">
                  <a:extLst>
                    <a:ext uri="{9D8B030D-6E8A-4147-A177-3AD203B41FA5}">
                      <a16:colId xmlns:a16="http://schemas.microsoft.com/office/drawing/2014/main" val="3260015052"/>
                    </a:ext>
                  </a:extLst>
                </a:gridCol>
                <a:gridCol w="408454">
                  <a:extLst>
                    <a:ext uri="{9D8B030D-6E8A-4147-A177-3AD203B41FA5}">
                      <a16:colId xmlns:a16="http://schemas.microsoft.com/office/drawing/2014/main" val="3530290400"/>
                    </a:ext>
                  </a:extLst>
                </a:gridCol>
                <a:gridCol w="408454">
                  <a:extLst>
                    <a:ext uri="{9D8B030D-6E8A-4147-A177-3AD203B41FA5}">
                      <a16:colId xmlns:a16="http://schemas.microsoft.com/office/drawing/2014/main" val="1016590592"/>
                    </a:ext>
                  </a:extLst>
                </a:gridCol>
                <a:gridCol w="408454">
                  <a:extLst>
                    <a:ext uri="{9D8B030D-6E8A-4147-A177-3AD203B41FA5}">
                      <a16:colId xmlns:a16="http://schemas.microsoft.com/office/drawing/2014/main" val="845157241"/>
                    </a:ext>
                  </a:extLst>
                </a:gridCol>
                <a:gridCol w="408454">
                  <a:extLst>
                    <a:ext uri="{9D8B030D-6E8A-4147-A177-3AD203B41FA5}">
                      <a16:colId xmlns:a16="http://schemas.microsoft.com/office/drawing/2014/main" val="2611672487"/>
                    </a:ext>
                  </a:extLst>
                </a:gridCol>
                <a:gridCol w="408454">
                  <a:extLst>
                    <a:ext uri="{9D8B030D-6E8A-4147-A177-3AD203B41FA5}">
                      <a16:colId xmlns:a16="http://schemas.microsoft.com/office/drawing/2014/main" val="3459487358"/>
                    </a:ext>
                  </a:extLst>
                </a:gridCol>
                <a:gridCol w="408454">
                  <a:extLst>
                    <a:ext uri="{9D8B030D-6E8A-4147-A177-3AD203B41FA5}">
                      <a16:colId xmlns:a16="http://schemas.microsoft.com/office/drawing/2014/main" val="2298555161"/>
                    </a:ext>
                  </a:extLst>
                </a:gridCol>
                <a:gridCol w="408454">
                  <a:extLst>
                    <a:ext uri="{9D8B030D-6E8A-4147-A177-3AD203B41FA5}">
                      <a16:colId xmlns:a16="http://schemas.microsoft.com/office/drawing/2014/main" val="1233904622"/>
                    </a:ext>
                  </a:extLst>
                </a:gridCol>
                <a:gridCol w="408454">
                  <a:extLst>
                    <a:ext uri="{9D8B030D-6E8A-4147-A177-3AD203B41FA5}">
                      <a16:colId xmlns:a16="http://schemas.microsoft.com/office/drawing/2014/main" val="1647108581"/>
                    </a:ext>
                  </a:extLst>
                </a:gridCol>
                <a:gridCol w="408454">
                  <a:extLst>
                    <a:ext uri="{9D8B030D-6E8A-4147-A177-3AD203B41FA5}">
                      <a16:colId xmlns:a16="http://schemas.microsoft.com/office/drawing/2014/main" val="4131586401"/>
                    </a:ext>
                  </a:extLst>
                </a:gridCol>
                <a:gridCol w="408454">
                  <a:extLst>
                    <a:ext uri="{9D8B030D-6E8A-4147-A177-3AD203B41FA5}">
                      <a16:colId xmlns:a16="http://schemas.microsoft.com/office/drawing/2014/main" val="3701799912"/>
                    </a:ext>
                  </a:extLst>
                </a:gridCol>
                <a:gridCol w="408454">
                  <a:extLst>
                    <a:ext uri="{9D8B030D-6E8A-4147-A177-3AD203B41FA5}">
                      <a16:colId xmlns:a16="http://schemas.microsoft.com/office/drawing/2014/main" val="43166036"/>
                    </a:ext>
                  </a:extLst>
                </a:gridCol>
                <a:gridCol w="408454">
                  <a:extLst>
                    <a:ext uri="{9D8B030D-6E8A-4147-A177-3AD203B41FA5}">
                      <a16:colId xmlns:a16="http://schemas.microsoft.com/office/drawing/2014/main" val="2252693503"/>
                    </a:ext>
                  </a:extLst>
                </a:gridCol>
                <a:gridCol w="408454">
                  <a:extLst>
                    <a:ext uri="{9D8B030D-6E8A-4147-A177-3AD203B41FA5}">
                      <a16:colId xmlns:a16="http://schemas.microsoft.com/office/drawing/2014/main" val="2937568516"/>
                    </a:ext>
                  </a:extLst>
                </a:gridCol>
                <a:gridCol w="408454">
                  <a:extLst>
                    <a:ext uri="{9D8B030D-6E8A-4147-A177-3AD203B41FA5}">
                      <a16:colId xmlns:a16="http://schemas.microsoft.com/office/drawing/2014/main" val="1943748713"/>
                    </a:ext>
                  </a:extLst>
                </a:gridCol>
                <a:gridCol w="408454">
                  <a:extLst>
                    <a:ext uri="{9D8B030D-6E8A-4147-A177-3AD203B41FA5}">
                      <a16:colId xmlns:a16="http://schemas.microsoft.com/office/drawing/2014/main" val="1603286018"/>
                    </a:ext>
                  </a:extLst>
                </a:gridCol>
                <a:gridCol w="408454">
                  <a:extLst>
                    <a:ext uri="{9D8B030D-6E8A-4147-A177-3AD203B41FA5}">
                      <a16:colId xmlns:a16="http://schemas.microsoft.com/office/drawing/2014/main" val="1306586795"/>
                    </a:ext>
                  </a:extLst>
                </a:gridCol>
                <a:gridCol w="408454">
                  <a:extLst>
                    <a:ext uri="{9D8B030D-6E8A-4147-A177-3AD203B41FA5}">
                      <a16:colId xmlns:a16="http://schemas.microsoft.com/office/drawing/2014/main" val="177939970"/>
                    </a:ext>
                  </a:extLst>
                </a:gridCol>
                <a:gridCol w="408454">
                  <a:extLst>
                    <a:ext uri="{9D8B030D-6E8A-4147-A177-3AD203B41FA5}">
                      <a16:colId xmlns:a16="http://schemas.microsoft.com/office/drawing/2014/main" val="995822224"/>
                    </a:ext>
                  </a:extLst>
                </a:gridCol>
                <a:gridCol w="408454">
                  <a:extLst>
                    <a:ext uri="{9D8B030D-6E8A-4147-A177-3AD203B41FA5}">
                      <a16:colId xmlns:a16="http://schemas.microsoft.com/office/drawing/2014/main" val="992489275"/>
                    </a:ext>
                  </a:extLst>
                </a:gridCol>
              </a:tblGrid>
              <a:tr h="248874">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6">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6060">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19th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289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6">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24914">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6">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3223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26th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2705685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 y="289278"/>
            <a:ext cx="6095991" cy="3104440"/>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4" y="289278"/>
            <a:ext cx="6095991" cy="3104440"/>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 y="3464278"/>
            <a:ext cx="6095991" cy="3104440"/>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4" y="3464278"/>
            <a:ext cx="6095991" cy="3104440"/>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26/06/2020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7716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4</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26/06/2020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19th</a:t>
                      </a:r>
                    </a:p>
                    <a:p>
                      <a:pPr algn="r" fontAlgn="t"/>
                      <a:r>
                        <a:rPr lang="en-GB" sz="1050" b="1" i="0" u="none" strike="noStrike" dirty="0">
                          <a:solidFill>
                            <a:srgbClr val="000000"/>
                          </a:solidFill>
                          <a:effectLst/>
                          <a:latin typeface="Calibri" panose="020F0502020204030204" pitchFamily="34" charset="0"/>
                        </a:rPr>
                        <a:t>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26th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53.6 (45.5-62.7)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 (56.6-69.9)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71.9 (66.3-77.8)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65.9 (62.1-69.8)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-23.8%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47,705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84.8 (84-85.5)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112232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211959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42 deaths </a:t>
                      </a:r>
                    </a:p>
                    <a:p>
                      <a:pPr algn="r" fontAlgn="b"/>
                      <a:r>
                        <a:rPr lang="en-GB" sz="1000" b="0" i="0" u="none" strike="noStrike" dirty="0">
                          <a:solidFill>
                            <a:srgbClr val="000000"/>
                          </a:solidFill>
                          <a:effectLst/>
                          <a:latin typeface="Calibri" panose="020F0502020204030204" pitchFamily="34" charset="0"/>
                        </a:rPr>
                        <a:t>(14 per 100,000, </a:t>
                      </a:r>
                    </a:p>
                    <a:p>
                      <a:pPr algn="r" fontAlgn="b"/>
                      <a:r>
                        <a:rPr lang="en-GB" sz="1000" b="0" i="0" u="none" strike="noStrike" dirty="0">
                          <a:solidFill>
                            <a:srgbClr val="000000"/>
                          </a:solidFill>
                          <a:effectLst/>
                          <a:latin typeface="Calibri" panose="020F0502020204030204" pitchFamily="34" charset="0"/>
                        </a:rPr>
                        <a:t>95% CI: 10-20)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4 deaths </a:t>
                      </a:r>
                    </a:p>
                    <a:p>
                      <a:pPr algn="r" fontAlgn="b"/>
                      <a:r>
                        <a:rPr lang="en-GB" sz="1000" b="0" i="0" u="none" strike="noStrike" dirty="0">
                          <a:solidFill>
                            <a:srgbClr val="000000"/>
                          </a:solidFill>
                          <a:effectLst/>
                          <a:latin typeface="Calibri" panose="020F0502020204030204" pitchFamily="34" charset="0"/>
                        </a:rPr>
                        <a:t>(1 per 100,000, 95% CI: 0-4)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3rd</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          1,141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deaths </a:t>
                      </a:r>
                    </a:p>
                    <a:p>
                      <a:pPr algn="r" fontAlgn="b"/>
                      <a:r>
                        <a:rPr lang="en-GB" sz="1000" b="0" i="0" u="none" strike="noStrike" dirty="0">
                          <a:solidFill>
                            <a:srgbClr val="000000"/>
                          </a:solidFill>
                          <a:effectLst/>
                          <a:latin typeface="Calibri" panose="020F0502020204030204" pitchFamily="34" charset="0"/>
                        </a:rPr>
                        <a:t>(18 per 100,000,</a:t>
                      </a:r>
                    </a:p>
                    <a:p>
                      <a:pPr algn="r" fontAlgn="b"/>
                      <a:r>
                        <a:rPr lang="en-GB" sz="1000" b="0" i="0" u="none" strike="noStrike" dirty="0">
                          <a:solidFill>
                            <a:srgbClr val="000000"/>
                          </a:solidFill>
                          <a:effectLst/>
                          <a:latin typeface="Calibri" panose="020F0502020204030204" pitchFamily="34" charset="0"/>
                        </a:rPr>
                        <a:t> 95% CI: 15-22)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 deaths</a:t>
                      </a:r>
                    </a:p>
                    <a:p>
                      <a:pPr algn="r" fontAlgn="b"/>
                      <a:r>
                        <a:rPr lang="en-GB" sz="1000" b="0" i="0" u="none" strike="noStrike" dirty="0">
                          <a:solidFill>
                            <a:srgbClr val="000000"/>
                          </a:solidFill>
                          <a:effectLst/>
                          <a:latin typeface="Calibri" panose="020F0502020204030204" pitchFamily="34" charset="0"/>
                        </a:rPr>
                        <a:t> (1 per 100,000, 95% CI: 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          3,612 </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146 deaths </a:t>
                      </a:r>
                    </a:p>
                    <a:p>
                      <a:pPr algn="r" fontAlgn="b"/>
                      <a:r>
                        <a:rPr lang="en-GB" sz="1000" b="0" i="0" u="none" strike="noStrike" dirty="0">
                          <a:solidFill>
                            <a:srgbClr val="000000"/>
                          </a:solidFill>
                          <a:effectLst/>
                          <a:latin typeface="Calibri" panose="020F0502020204030204" pitchFamily="34" charset="0"/>
                        </a:rPr>
                        <a:t>(17 per 100,000, </a:t>
                      </a:r>
                    </a:p>
                    <a:p>
                      <a:pPr algn="r" fontAlgn="b"/>
                      <a:r>
                        <a:rPr lang="en-GB" sz="1000" b="0" i="0" u="none" strike="noStrike" dirty="0">
                          <a:solidFill>
                            <a:srgbClr val="000000"/>
                          </a:solidFill>
                          <a:effectLst/>
                          <a:latin typeface="Calibri" panose="020F0502020204030204" pitchFamily="34" charset="0"/>
                        </a:rPr>
                        <a:t>95% CI: 14-20)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 death </a:t>
                      </a:r>
                    </a:p>
                    <a:p>
                      <a:pPr algn="r" fontAlgn="b"/>
                      <a:r>
                        <a:rPr lang="en-GB" sz="1000" b="0" i="0" u="none" strike="noStrike" dirty="0">
                          <a:solidFill>
                            <a:srgbClr val="000000"/>
                          </a:solidFill>
                          <a:effectLst/>
                          <a:latin typeface="Calibri" panose="020F0502020204030204" pitchFamily="34" charset="0"/>
                        </a:rPr>
                        <a:t>(0 per 100,000,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          5,431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26/06/2020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2283633"/>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8 deaths </a:t>
                      </a:r>
                    </a:p>
                    <a:p>
                      <a:pPr algn="r" fontAlgn="b"/>
                      <a:r>
                        <a:rPr lang="en-GB" sz="1000" b="0" i="0" u="none" strike="noStrike" dirty="0">
                          <a:solidFill>
                            <a:srgbClr val="000000"/>
                          </a:solidFill>
                          <a:effectLst/>
                          <a:latin typeface="Calibri" panose="020F0502020204030204" pitchFamily="34" charset="0"/>
                        </a:rPr>
                        <a:t>(4 per 1,000 care home beds, 95% CI: 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 death</a:t>
                      </a:r>
                    </a:p>
                    <a:p>
                      <a:pPr algn="r" fontAlgn="b"/>
                      <a:r>
                        <a:rPr lang="en-GB" sz="1000" b="0" i="0" u="none" strike="noStrike" dirty="0">
                          <a:solidFill>
                            <a:srgbClr val="000000"/>
                          </a:solidFill>
                          <a:effectLst/>
                          <a:latin typeface="Calibri" panose="020F0502020204030204" pitchFamily="34" charset="0"/>
                        </a:rPr>
                        <a:t> (0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7th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          320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31 deaths </a:t>
                      </a:r>
                    </a:p>
                    <a:p>
                      <a:pPr algn="r" fontAlgn="b"/>
                      <a:r>
                        <a:rPr lang="en-GB" sz="1000" b="0" i="0" u="none" strike="noStrike" dirty="0">
                          <a:solidFill>
                            <a:srgbClr val="000000"/>
                          </a:solidFill>
                          <a:effectLst/>
                          <a:latin typeface="Calibri" panose="020F0502020204030204" pitchFamily="34" charset="0"/>
                        </a:rPr>
                        <a:t>(4 per 1,000 care home beds, 95% CI: 3-5)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 deaths </a:t>
                      </a:r>
                    </a:p>
                    <a:p>
                      <a:pPr algn="r" fontAlgn="b"/>
                      <a:r>
                        <a:rPr lang="en-GB" sz="1000" b="0" i="0" u="none" strike="noStrike" dirty="0">
                          <a:solidFill>
                            <a:srgbClr val="000000"/>
                          </a:solidFill>
                          <a:effectLst/>
                          <a:latin typeface="Calibri" panose="020F0502020204030204" pitchFamily="34" charset="0"/>
                        </a:rPr>
                        <a:t>(0 per 1,000 care home beds, 95% CI: 0-1)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       1,225 </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48 deaths </a:t>
                      </a:r>
                    </a:p>
                    <a:p>
                      <a:pPr algn="r" fontAlgn="b"/>
                      <a:r>
                        <a:rPr lang="en-GB" sz="1000" b="0" i="0" u="none" strike="noStrike" dirty="0">
                          <a:solidFill>
                            <a:srgbClr val="000000"/>
                          </a:solidFill>
                          <a:effectLst/>
                          <a:latin typeface="Calibri" panose="020F0502020204030204" pitchFamily="34" charset="0"/>
                        </a:rPr>
                        <a:t>(5 per 1,000 care home beds,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 death</a:t>
                      </a:r>
                    </a:p>
                    <a:p>
                      <a:pPr algn="r" fontAlgn="b"/>
                      <a:r>
                        <a:rPr lang="en-GB" sz="1000" b="0" i="0" u="none" strike="noStrike" dirty="0">
                          <a:solidFill>
                            <a:srgbClr val="000000"/>
                          </a:solidFill>
                          <a:effectLst/>
                          <a:latin typeface="Calibri" panose="020F0502020204030204" pitchFamily="34" charset="0"/>
                        </a:rPr>
                        <a:t> (0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       1,878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9th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26/06/2020</a:t>
            </a:r>
          </a:p>
        </p:txBody>
      </p:sp>
    </p:spTree>
    <p:extLst>
      <p:ext uri="{BB962C8B-B14F-4D97-AF65-F5344CB8AC3E}">
        <p14:creationId xmlns:p14="http://schemas.microsoft.com/office/powerpoint/2010/main" val="93386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256108108"/>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12345</TotalTime>
  <Words>3622</Words>
  <Application>Microsoft Macintosh PowerPoint</Application>
  <PresentationFormat>Widescreen</PresentationFormat>
  <Paragraphs>1128</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174</cp:revision>
  <dcterms:created xsi:type="dcterms:W3CDTF">2020-04-23T12:41:56Z</dcterms:created>
  <dcterms:modified xsi:type="dcterms:W3CDTF">2020-07-14T08:18:37Z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